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3" r:id="rId4"/>
    <p:sldId id="265" r:id="rId5"/>
    <p:sldId id="257" r:id="rId6"/>
    <p:sldId id="260" r:id="rId7"/>
    <p:sldId id="258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66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54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9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22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18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4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9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11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78000">
              <a:srgbClr val="C2DAEF"/>
            </a:gs>
            <a:gs pos="57000">
              <a:srgbClr val="C4DBF0"/>
            </a:gs>
            <a:gs pos="4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77784-E6FC-47D4-AA2F-93A1A56D819B}" type="datetimeFigureOut">
              <a:rPr lang="ru-RU" smtClean="0"/>
              <a:t>09.11.2024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498EB-A839-4AB0-8CD1-7052EB652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1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688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«Санкт-Петербургский национальный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 университет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ИТМО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История русской культуры в контексте мировой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культуры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28" y="2322576"/>
            <a:ext cx="9991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«Ленты времени Древней Руси, Западной Европы и Византии с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XV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века»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67144" y="4543496"/>
            <a:ext cx="478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Михайлов Петр Сергеевич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ИРК-2.3-24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Жиркова Галина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600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2024г.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657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556" y="1318260"/>
            <a:ext cx="1120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1341-1347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гг.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Двойной портрет. Иоанн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Кантакузин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виде императора и в виде монаха. Миниатюра из «Теологических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произведений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Иоанн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Кантакузин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1370-75 гг.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1347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Иоанн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 одержал верх в конфликте и стал соправителем своего отца Иоанна V. Однако его правление было нестабильным, и он столкнулся с новыми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вызовами. Конфликт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стал одной из причин дальнейших политических и социальных потрясений в Византии, что в конечном итоге способствовало падению империи в 1453 году.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1453 г – Штурм Константинополя. Филипп де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Мазероль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~ 1460 год.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Падение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Константинополя ознаменовало конец существования Византии как государства. Османская империя окончательно закрепилась в регионе, что открыло новые пути для завоеваний. Это событие оказало огромное влияние на весь мир. Так в Европу сбежало множество ученых, что предшествовало Ренессансу, а Москва стала считаться новым-третьим Римом, так как Россия стало самым могучим православным государством, которое могло принять всех верующих.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0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13" y="90960"/>
            <a:ext cx="1955012" cy="234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Прямая соединительная линия 52"/>
          <p:cNvCxnSpPr/>
          <p:nvPr/>
        </p:nvCxnSpPr>
        <p:spPr>
          <a:xfrm flipH="1">
            <a:off x="1039248" y="2471413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562708" y="2532301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8814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Древняя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Русь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562708" y="5802865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0369" y="45865"/>
            <a:ext cx="45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Ранняя история восточных славян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44" y="472377"/>
            <a:ext cx="1766165" cy="19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6" descr="Требование хазарами дани с полян; решение полян платить от дыма по мечу. Миниатюра из Радзивилловской летописи, конец XV век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68" y="748076"/>
            <a:ext cx="3313582" cy="16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071089" y="2501153"/>
            <a:ext cx="9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IX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 flipH="1">
            <a:off x="3512373" y="2472942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8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0" y="75246"/>
            <a:ext cx="1564349" cy="23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46360" y="2524222"/>
            <a:ext cx="20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VII – VIII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12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32" y="3559444"/>
            <a:ext cx="2608181" cy="21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13402A2-F946-435B-B38E-E8257F3C3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531" y="3549226"/>
            <a:ext cx="2424939" cy="2127584"/>
          </a:xfrm>
          <a:prstGeom prst="rect">
            <a:avLst/>
          </a:prstGeom>
        </p:spPr>
      </p:pic>
      <p:pic>
        <p:nvPicPr>
          <p:cNvPr id="64" name="Picture 14" descr="Picture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75" y="3325686"/>
            <a:ext cx="1390687" cy="235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3576918" y="5773903"/>
            <a:ext cx="89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1240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Прямая соединительная линия 70"/>
          <p:cNvCxnSpPr/>
          <p:nvPr/>
        </p:nvCxnSpPr>
        <p:spPr>
          <a:xfrm flipH="1">
            <a:off x="3973150" y="5734749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39248" y="5782753"/>
            <a:ext cx="9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1100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 flipH="1">
            <a:off x="1444622" y="5725311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27238" y="5782753"/>
            <a:ext cx="93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1242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180241" y="2574544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988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Прямая соединительная линия 81"/>
          <p:cNvCxnSpPr/>
          <p:nvPr/>
        </p:nvCxnSpPr>
        <p:spPr>
          <a:xfrm flipH="1">
            <a:off x="10477919" y="2517102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3" name="Picture 2" descr="https://upload.wikimedia.org/wikipedia/commons/thumb/1/16/%D0%92%D0%B0%D1%80%D1%8F%D0%B3%D0%B8.jpg/1280px-%D0%92%D0%B0%D1%80%D1%8F%D0%B3%D0%B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03" y="453664"/>
            <a:ext cx="2445516" cy="19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7915515" y="2540281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 flipH="1">
            <a:off x="8213193" y="2482839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781241" y="2524222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860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Прямая соединительная линия 88"/>
          <p:cNvCxnSpPr/>
          <p:nvPr/>
        </p:nvCxnSpPr>
        <p:spPr>
          <a:xfrm flipH="1">
            <a:off x="6078919" y="2476940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 flipH="1">
            <a:off x="6082838" y="572234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2" descr="File:Бой Пересвета с Челубеем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40" y="3549226"/>
            <a:ext cx="3538600" cy="21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8142604" y="5782753"/>
            <a:ext cx="93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1380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" name="Прямая соединительная линия 91"/>
          <p:cNvCxnSpPr/>
          <p:nvPr/>
        </p:nvCxnSpPr>
        <p:spPr>
          <a:xfrm flipH="1">
            <a:off x="8598204" y="572234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4" descr="Миниатюра Лицевого летописного свода. XVI век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4250" r="3888" b="25278"/>
          <a:stretch/>
        </p:blipFill>
        <p:spPr bwMode="auto">
          <a:xfrm>
            <a:off x="10477919" y="3310481"/>
            <a:ext cx="1635223" cy="23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10904114" y="5784915"/>
            <a:ext cx="93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1480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Прямая соединительная линия 52"/>
          <p:cNvCxnSpPr/>
          <p:nvPr/>
        </p:nvCxnSpPr>
        <p:spPr>
          <a:xfrm flipH="1">
            <a:off x="1707458" y="2471413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562708" y="2532301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8814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Западная Европа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562708" y="5802865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16" descr="https://upload.wikimedia.org/wikipedia/commons/6/68/Young_Folks%27_History_of_Rome_illus4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53" y="403978"/>
            <a:ext cx="1793610" cy="19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33" y="17960"/>
            <a:ext cx="1499730" cy="23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Картина Карла Штейбена, «Битва при Пуатье 732 года» изображает схватку, в которой был спасён Запад: франкский правитель и полководец Карл Мартелл в сражении при Туре (при Пуатье) в 732 году одержал победу над Арабским халифатом и предотвратил его продвижение в Западную Европу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38" y="430845"/>
            <a:ext cx="2364439" cy="19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icture backgroun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11097" r="10479" b="1791"/>
          <a:stretch/>
        </p:blipFill>
        <p:spPr bwMode="auto">
          <a:xfrm>
            <a:off x="6783552" y="437617"/>
            <a:ext cx="2219766" cy="19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yastatic.net/naydex/yandex-search/BfF1a3459/fab80aCRgTd/l7sADfztxvIucizRgqIGMkjKtAjlYu2gK2nGLF5KOh5hKI3KwbNOpebGlEm6iSwlZUOPvsZQ-PGuoYRHRZPJ18N4D4awdg084W0g2AtogTQYyDQL5Sepqvf4g6tYn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8" y="3281519"/>
            <a:ext cx="1871285" cy="23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undefin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72" y="3661193"/>
            <a:ext cx="2706435" cy="19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File:The Battle of Hastings in 106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90" y="3671404"/>
            <a:ext cx="2519455" cy="196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File:Otto I HRR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2746" r="15067" b="47322"/>
          <a:stretch/>
        </p:blipFill>
        <p:spPr bwMode="auto">
          <a:xfrm>
            <a:off x="9125085" y="437616"/>
            <a:ext cx="1997179" cy="19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388302" y="253004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476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08077" y="253802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486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flipH="1">
            <a:off x="3436235" y="247169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178745" y="253802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 flipH="1">
            <a:off x="5506903" y="247169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77571" y="2576151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843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H="1">
            <a:off x="7905729" y="2509819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02753" y="2547536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10130911" y="2481204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58031" y="578867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987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H="1">
            <a:off x="1586189" y="572234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00064" y="5788678"/>
            <a:ext cx="194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1096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42710" y="5779886"/>
            <a:ext cx="84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1066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892821" y="5731408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575298" y="5720015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upload.wikimedia.org/wikipedia/commons/1/11/Patay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40" y="3657953"/>
            <a:ext cx="1915679" cy="197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752" y="3304498"/>
            <a:ext cx="1745496" cy="23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8689718" y="5801685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 flipH="1">
            <a:off x="9017876" y="5735353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577489" y="5826507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962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 flipH="1">
            <a:off x="10905647" y="5760175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2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Прямая соединительная линия 52"/>
          <p:cNvCxnSpPr/>
          <p:nvPr/>
        </p:nvCxnSpPr>
        <p:spPr>
          <a:xfrm flipH="1">
            <a:off x="1259045" y="2471413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562708" y="2532301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8814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Византия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562708" y="5802865"/>
            <a:ext cx="10823330" cy="43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4721" y="253004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532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7885" y="253802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flipH="1">
            <a:off x="3664836" y="247169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45796" y="2538028"/>
            <a:ext cx="152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VIII – IX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 flipH="1">
            <a:off x="6095934" y="2471696"/>
            <a:ext cx="1191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208294" y="2576151"/>
            <a:ext cx="13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860 – 867 гг.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H="1">
            <a:off x="7852977" y="2509819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55505" y="2547536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988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10174871" y="2481204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7424" y="5788678"/>
            <a:ext cx="18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1018 – 1025 гг.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H="1">
            <a:off x="1189949" y="5722346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32391" y="5834281"/>
            <a:ext cx="87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1261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94300" y="5797470"/>
            <a:ext cx="84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1071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444411" y="5731408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249981" y="5720015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772398" y="5845645"/>
            <a:ext cx="162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1341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1347 гг.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 flipH="1">
            <a:off x="8481543" y="5735353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225794" y="5826507"/>
            <a:ext cx="80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1453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 flipH="1">
            <a:off x="10553952" y="5760175"/>
            <a:ext cx="1083" cy="15224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Мозаика церкви Сан-Витале в Равенн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17" y="155144"/>
            <a:ext cx="1696962" cy="22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ллюстрация битвы при Ярмуке анонимного каталонского иллюстратора (между 1310 и 1325 годом)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41" y="816985"/>
            <a:ext cx="3006904" cy="15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25" y="151978"/>
            <a:ext cx="1697134" cy="22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39" y="135324"/>
            <a:ext cx="1566691" cy="22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0" y="817977"/>
            <a:ext cx="3097580" cy="15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defin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" y="3373458"/>
            <a:ext cx="1824975" cy="22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undefine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035" y="3677853"/>
            <a:ext cx="2546463" cy="19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icture backgrou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41" y="3703920"/>
            <a:ext cx="2580730" cy="193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undefin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72" y="3715978"/>
            <a:ext cx="2899273" cy="19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ndefin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46" y="3373458"/>
            <a:ext cx="1447788" cy="226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3241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700" y="1318260"/>
            <a:ext cx="11201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Древняя Русь</a:t>
            </a:r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– IX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Карта расселения славян в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VII – VIII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веках. Племенные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объединения восточных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славян.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призвания варягов в 862 году не существовала как такого единого русского государства. Были лишь восточнославянские племена, из которых в будущем и сформировалась Русь и которые расселились по всей территории Восточно-Европейской равнины, что показано на карте.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IX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Требование хазарами дани с полян; решение полян платить от дыма по мечу. Миниатюра из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Радзивилловской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летописи. Конец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века.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Поляне – древнее восточнославянское племенное государство, на земле которого появился Киев – столица Руси с 882 года.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860 г -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Гибель русского флота под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Царьградом. Гравюра Ф. А.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Бруни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1839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Поход древних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русов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Царьград в 860 году закончился по многим данным отступлением нападавших на кораблях, которое и изобразил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Бруни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своем цикле гравюр «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Очерки событий из российской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862 г - Призвание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варягов. В. М. Васнецов. 1909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Изображено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известное по русским летописям призвание варягов на княжение племенами восточных славян и финно-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угров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862 году, в результате которого, согласно летописям, возникло Древнерусское государство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988 г – Крещение Руси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(фреска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В. М. Васнецов.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1895-1896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годы.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Принятие Владимиром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Святославичом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Христианства (Византийского типа, в будущем Православие) на территории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 Руси. Крещение принял лично князь, а позже это сделали и его окружение, и крупнейшие города на Руси. Считается началом истории Русской церкви (ныне РПЦ).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1100 г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Съезд князей в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Уветичах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С. В. Иванов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1910 год.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Съезд 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Уветичах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августе 1100 года стал окончанием второй масштабной междоусобицы времен Владимира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Мономаха. Мономах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смог прекратить княжеские междоусобицы и объединить Древнерусское государство в борьбе против кочевников.</a:t>
            </a:r>
          </a:p>
          <a:p>
            <a:pPr algn="just"/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657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556" y="1318260"/>
            <a:ext cx="11201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1240 г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Бой Александра Невского с ярлом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Биргером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А. Д.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Кившенко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1888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между русскими (новгородскими) и шведскими войсками под командованием князя Александра Ярославовича и 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ярла Биргера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Магнуссона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соответственно. Победа русских в этом сражении остановило продвижение шведом на восток. Впоследствии князь получил прозвище Невский за эту победу на реке Ижора (приток Невы).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1242 г – Фрагмент триптиха «Александр Невский». П. Д. Корин. 1942-1943 года.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Битва между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русскими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новгородцы +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владимировцы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командованием князя Александра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Невского и ливонскими войсками. Разгром последних обезопасил Новгород и Псков от дальнейших походов Ливонского ордена на них.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1380 г – Поединок Пересвета с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Челубеем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В. М. Васнецов. 1914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Решающая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битва между русскими войсками под командованием Дмитрия Донского и татарским ханом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Мамаем.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Дмитрий Донской стал национальным героем, а Куликовская битва вошла в историю как важный шаг к объединению русских земель.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1480 г – Стояние на Угре. Миниатюра из Лицевого летописного свода.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«Стояние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Угре» - так назвали событие,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войска Ивана III остановили наступление татар.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Хотя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формально иго не было отменено сразу, этот момент считается началом конца монголо-татарского владычества на Руси.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 startAt="2"/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Западная Европа: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476 г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Провозглашение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Одоакра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королём. Рис. Шарлотты Марии Янг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~ 1880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476 году вождь римского отряда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варваров-наёмников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Одоакр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разгромил войско Флавия Ореста, свергнул императора Ромула Августа и провозгласил себя королем Италии, что и изображено на рисунке. Этим самым закончилась эпоха Античности, на смену которой пришло Средневековье. 476 год считается годом падения Западной Римской империи.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486 г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Хлодвиг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король франков. Франсуа-Луи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Дежуэн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1835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при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Суассоне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Король франков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Хлодвиг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изображенный на картине, после битвы с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галло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-римлянами под командованием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Сиагария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смог присоединить земли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Суассонской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области к новому Франкскому государству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7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657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556" y="1318260"/>
            <a:ext cx="11201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732 г - Битва при Пуатье 732 года. Карл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Штейбен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1837 год.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Войска Карла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Мартелла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разгромили силы вторжения Арабского Халифата под предводительством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-Рахмана ибн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Абдаллаха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Натиск ислама на Север был остановлен.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843 г – Карта раздела империи Карла Великого после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Верденского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договора.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смерти Людовика Благочестивого в 840 году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Лотарь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попытался получить всё отцовское наследство, что, однако, вызвало противодействие его братьев, Людовика II Немецкого и Карла II Лысого. В 843 году между братьями был заключен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Верденский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договор. Его результат отражен на карте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962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Оттон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в «Хронике саксов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Тюрингов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 Лукас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Кранах 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тарший. 1530-1535 годы.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«Священная Римская империя» - государство, основанное в 962 г. саксонским королем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Оттоном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 который изображен на слайде, путем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захвата Северной и Средней Италии. В X-XIII вв. в состав империи входила Германия, большая часть Италии, королевство Бургундия, в вассальной зависимости находилась Чехия.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987 г – Гуго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Капет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Карл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Штейбен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1837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смерти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Людовика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Ленивого в 987 году новым правителем франков стал Гуго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Капет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(основатель династии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Капетингов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изображенный на картине. Так закончилось почти трехсотлетнее правление Каролингов во Франции.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1066 г – Битва при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Гастингсе в 1066 г. Франсуа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Дебон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1845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Битва при Гастингсе стала началом покорения Вильгельмом Завоевателем Англии. Англосаксонская армия под командованием короля Гарольда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Годвинсона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была полностью уничтожена, оставив всю Англию беззащитной перед норманнами.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1096-1272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гг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Король Ричард Львиное Сердце на пути к Иерусалиму. Джеймс Уильям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Гласс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~ 1850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Крестовые походы на Восток. Общей целью всех походов было освобождение христианских земель от язычников, еретиков и мусульман. Крестоносцы так или иначе имели влияние в регионе вплоть до падения Акры в 1291 году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После чего крестовых походов с целью возвращения Святой Земли не проводилось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657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556" y="1318260"/>
            <a:ext cx="112014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1429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 - Битва при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Пате (18 июня 1429). Филипп де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Мазероль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1470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сражение между французами и английскими войсками стало переломным моментом в Столетней войне, ведь после разгромного поражения англичан, французы получили небывалую веру в собственную победу, что в конечном итоге привело их к победе в войне и изгнанию англичан из Франции.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1492 г – Христофор Колумб. Карл Теодор фон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Пилоти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1865 год.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Христофор Колумб, отправившись в экспедицию под флагом Испании, открыл Новый Свет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Такое событие повиляло на всю Европу и мир в целом. Именно с Колумба началась, так называемая, эпоха географических открытий.</a:t>
            </a:r>
          </a:p>
          <a:p>
            <a:pPr marL="342900" indent="-342900" algn="just">
              <a:buFont typeface="+mj-lt"/>
              <a:buAutoNum type="arabicParenR" startAt="3"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Византия: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532 г – Юстиниан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Мозаика церкви Сан-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Витале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Равенне.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Крупнейший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бунт в истории Константинополя 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Византии,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произошедший при правлении императора Юстиниана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(изображен на мозаике).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Оно было подавлено с большими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потерями (30-35 тыс. погибшими). Восстание было спровоцировано жестокой налоговой политикой, а также притеснением многих слоев населения.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636 г – Иллюстрация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битвы при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Ярмуке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Анонимный каталонский иллюстратор. 1310-1325 годы.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естидневное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между Византией и Праведным Халифатом за контроль над Сирией в ходе мусульманского завоевания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закончилось поражением византийцев. Последствием битвы стало подчинение мусульманами всей Палестины, в том числе и Иерусалима.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VIII – IX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вв. – Мозаика «Никейский ангел» после реконструкции.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726 году император Лев III начал иконоборческую политику, направленную на уничтожение икон и других изображений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святых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Иконоборцы считали изображения святых идолами, а почитание икон — идолопоклонством. 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тогом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иконоборчества стало уничтожение тысяч икон, а также мозаик, фресок, изваяний святых и расписных алтарей во многих храмах.</a:t>
            </a:r>
          </a:p>
        </p:txBody>
      </p:sp>
    </p:spTree>
    <p:extLst>
      <p:ext uri="{BB962C8B-B14F-4D97-AF65-F5344CB8AC3E}">
        <p14:creationId xmlns:p14="http://schemas.microsoft.com/office/powerpoint/2010/main" val="292425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657"/>
            <a:ext cx="12192000" cy="82183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556" y="1318260"/>
            <a:ext cx="11201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860-867 гг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– Тысячелетие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славянских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апостолов.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Литография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Пашкова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1885 год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Кирилла 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Мефодия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Эти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братья,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 славянскую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азбуку для записи текстов, глаголицу,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принесли христианство на славянские земли, что способствовало культурному обмену. Канонизированы и почитаются как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святые в Христианстве. Также была создана кириллица на основе греческого алфавита учеником братьев Климентом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Охридским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988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гг. – Красные паруса. Поход Владимира на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Корсунь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Н.К. Рерих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1617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осады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Корсуни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Византии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удалось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крестить Русь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взамен отдав Владимиру в жёны багрянородную царевну Анну, сестру императора Василия II. Между Византией и древнерусским государством был заключён военный союз, который действовал до 1040-х годов. На Русь вместе с греческим христианством стала проникать и распространяться византийская культура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1018 – 1025 гг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Император Византии Василий II, коронуемый ангелами. Репродукция миниатюры из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псалтыря. 11 век.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правления Василия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(963-1025) империя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многократно усилилась: блестящее состояние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расцвет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культуры, успешные военные компании, несмотря на восстания и внутренние кризисы. С момента завоевания Болгарии в 1018 году и вплоть до смерти императора Византия переживала свой «золотой век».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1071 г – Битва при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Манцикерте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Джон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Алексиос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1899 год.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тюрками-сельджуками и Византийской империей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Византийская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армия потерпела сокрушительное поражение от сельджуков под предводительством султана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Алп-Арслана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несмотря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численное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превосходство первых. Это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открыло Анатолию для турецких завоеваний и стало началом упадка византийского влияния в этом регионе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1261 г – Карта Византийской империи к 1265 году.</a:t>
            </a:r>
          </a:p>
          <a:p>
            <a:pPr algn="just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Нимфейский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 1261 года между греками и Генуя должен был помочь империи восстановить контроль над Константинополем, но в итоге помощь не понадобилась. Республика многократно усилило свое влияние в Черном море, фактически к 1625 году генуэзцы стали монополистами.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Нимфейский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 можно назвать самой крупной ошибкой в истории византийской дипломатии.</a:t>
            </a:r>
          </a:p>
        </p:txBody>
      </p:sp>
    </p:spTree>
    <p:extLst>
      <p:ext uri="{BB962C8B-B14F-4D97-AF65-F5344CB8AC3E}">
        <p14:creationId xmlns:p14="http://schemas.microsoft.com/office/powerpoint/2010/main" val="377328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1890</Words>
  <Application>Microsoft Office PowerPoint</Application>
  <PresentationFormat>Широкоэкранный</PresentationFormat>
  <Paragraphs>115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Приложение</vt:lpstr>
      <vt:lpstr>Приложение</vt:lpstr>
      <vt:lpstr>Приложение</vt:lpstr>
      <vt:lpstr>Приложение</vt:lpstr>
      <vt:lpstr>Приложение</vt:lpstr>
      <vt:lpstr>Приложение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Михайлов Петр Сергеевич</dc:creator>
  <cp:lastModifiedBy>Михайлов Петр Сергеевич</cp:lastModifiedBy>
  <cp:revision>96</cp:revision>
  <dcterms:created xsi:type="dcterms:W3CDTF">2024-09-05T09:00:25Z</dcterms:created>
  <dcterms:modified xsi:type="dcterms:W3CDTF">2024-11-09T20:49:02Z</dcterms:modified>
</cp:coreProperties>
</file>